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e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eo" altLang="ko-KR" b="1">
                <a:solidFill>
                  <a:schemeClr val="tx1">
                    <a:lumMod val="50000"/>
                    <a:lumOff val="50000"/>
                  </a:schemeClr>
                </a:solidFill>
              </a:rPr>
              <a:t>n-ro 16</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La</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Vorto</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eo" altLang="ko-KR" sz="4000"/>
              <a:t>Dio Vokis Moseon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o" altLang="ko-KR" sz="3200">
                <a:solidFill>
                  <a:schemeClr val="tx1">
                    <a:lumMod val="65000"/>
                    <a:lumOff val="35000"/>
                  </a:schemeClr>
                </a:solidFill>
              </a:rPr>
              <a:t>Kiam Moseo aŭdis la voĉon de Dio, kion li vidis?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bela vito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nubo kaj tondro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brulanta arbusto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dividita maro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eo" altLang="en-US" sz="2800">
                <a:solidFill>
                  <a:srgbClr val="FF0000"/>
                </a:solidFill>
              </a:rPr>
              <a:t>③ </a:t>
            </a:r>
            <a:r xmlns:a="http://schemas.openxmlformats.org/drawingml/2006/main">
              <a:rPr lang="eo" altLang="ko-KR" sz="2800">
                <a:solidFill>
                  <a:srgbClr val="FF0000"/>
                </a:solidFill>
              </a:rPr>
              <a:t>brulanta arbusto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Gideon kaj Liaj 300 viroj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La hodiaŭa</a:t>
            </a:r>
            <a:r xmlns:a="http://schemas.openxmlformats.org/drawingml/2006/main">
              <a:rPr lang="eo" altLang="en-US" sz="4000">
                <a:solidFill>
                  <a:srgbClr val="FF0000"/>
                </a:solidFill>
              </a:rPr>
              <a:t> </a:t>
            </a:r>
            <a:r xmlns:a="http://schemas.openxmlformats.org/drawingml/2006/main">
              <a:rPr lang="eo" altLang="ko-KR" sz="4000">
                <a:solidFill>
                  <a:srgbClr val="FF0000"/>
                </a:solidFill>
              </a:rPr>
              <a:t>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t>Kiam la angxelo de la Eternulo aperis al Gideon, li diris: La Eternulo estas kun vi, potenca militisto.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Juĝistoj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600">
                <a:solidFill>
                  <a:schemeClr val="tx1">
                    <a:lumMod val="65000"/>
                    <a:lumOff val="35000"/>
                  </a:schemeClr>
                </a:solidFill>
              </a:rPr>
              <a:t>Anĝelo de la Eternulo aperis al Gideon, kaj diris: Dio estas kun vi, potenca militisto. Dio donis al li certigon per roso kaj lano.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Kiam li fidis, ke Dio vokas lin, li detruis Baalon kaj ĝian altaron, kiun la Izraelidoj adorkliniĝis.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diris al Gideon elekti militistojn por venki Midjanidojn. Laŭ la instruo de Dio, nur 300 viroj estis elektitaj.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donis al li mirindan planon ataki ilin. Dio lasis ilin havi trumpetojn kaj malplenajn kruĉojn kun torĉoj interne.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Nokte, Gideon kaj liaj 300 viroj plenumis la planon, kiun Dio donis al ili. Ili gajnis la militon kontraŭ Midjanidoj.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Gideon kaj liaj 300 viroj gajnis la militon kontraŭ multaj Midjanidoj nur per obeado de la ordono de Dio.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La sekreto por gajni en mia vivo estas obei al Dio.</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Li estas la Ĉiopova Dio, kiu povas venki multajn malamikajn fortojn kun nur 300 viroj.</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Kiu ne estis uzata por Gideon kaj liaj 300 viroj por venki sian malamikon?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kruĉoj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glavoj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torĉoj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trumpetoj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② </a:t>
            </a:r>
            <a:r xmlns:a="http://schemas.openxmlformats.org/drawingml/2006/main">
              <a:rPr lang="eo" altLang="ko-KR" sz="2800">
                <a:solidFill>
                  <a:srgbClr val="FF0000"/>
                </a:solidFill>
              </a:rPr>
              <a:t>glavoj</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Kiam la Eternulo vidis, ke li iris por rigardi, Dio vokis lin</a:t>
            </a:r>
          </a:p>
          <a:p>
            <a:r xmlns:a="http://schemas.openxmlformats.org/drawingml/2006/main">
              <a:rPr lang="eo" altLang="ko-KR" sz="3600">
                <a:solidFill>
                  <a:schemeClr val="tx1">
                    <a:lumMod val="65000"/>
                    <a:lumOff val="35000"/>
                  </a:schemeClr>
                </a:solidFill>
              </a:rPr>
              <a:t>el inter la arbusto,</a:t>
            </a:r>
          </a:p>
          <a:p>
            <a:r xmlns:a="http://schemas.openxmlformats.org/drawingml/2006/main">
              <a:rPr lang="eo" altLang="ko-KR" sz="3600">
                <a:solidFill>
                  <a:schemeClr val="tx1">
                    <a:lumMod val="65000"/>
                    <a:lumOff val="35000"/>
                  </a:schemeClr>
                </a:solidFill>
              </a:rPr>
              <a:t>"Moseo! Moseo!" Kaj Moseo diris:Jen mi estas.</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La hodiaŭa</a:t>
            </a:r>
            <a:r xmlns:a="http://schemas.openxmlformats.org/drawingml/2006/main">
              <a:rPr lang="eo" altLang="en-US" sz="4000">
                <a:solidFill>
                  <a:srgbClr val="FF0000"/>
                </a:solidFill>
              </a:rPr>
              <a:t> </a:t>
            </a:r>
            <a:r xmlns:a="http://schemas.openxmlformats.org/drawingml/2006/main">
              <a:rPr lang="eo" altLang="ko-KR" sz="4000">
                <a:solidFill>
                  <a:srgbClr val="FF0000"/>
                </a:solidFill>
              </a:rPr>
              <a:t>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t>Kiam la angxelo de la Eternulo aperis al Gideon, li diris: La Eternulo estas kun vi, potenca militisto.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Juĝistoj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eo" altLang="ko-KR" b="1">
                <a:solidFill>
                  <a:schemeClr val="tx1">
                    <a:lumMod val="50000"/>
                    <a:lumOff val="50000"/>
                  </a:schemeClr>
                </a:solidFill>
              </a:rPr>
              <a:t>N-ro 26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eo" altLang="ko-KR" sz="4000"/>
              <a:t>Samson, Forta Militisto.</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La virino naskis knabon kaj donis al li la nomon SXimsxon. Li kreskis kaj la Eternulo benis lin,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Juĝistoj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eo" altLang="ko-KR" sz="2500">
                <a:solidFill>
                  <a:schemeClr val="tx1">
                    <a:lumMod val="65000"/>
                    <a:lumOff val="35000"/>
                  </a:schemeClr>
                </a:solidFill>
              </a:rPr>
              <a:t>Estis estro, nomata SXimsxon, inter la estroj de la Izraelidoj. Li estis homo apartigita al Dio ekde la naskiĝo.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eo" altLang="ko-KR" sz="2400">
                <a:solidFill>
                  <a:schemeClr val="tx1">
                    <a:lumMod val="65000"/>
                    <a:lumOff val="35000"/>
                  </a:schemeClr>
                </a:solidFill>
              </a:rPr>
              <a:t>Samson estis tre forta militisto. Pro SXimsxon, la Filisxtoj kaj la aliaj landoj, kiuj premis ilin, ne povis premi la Izraelidojn</a:t>
            </a:r>
            <a:r xmlns:a="http://schemas.openxmlformats.org/drawingml/2006/main">
              <a:rPr lang="eo" altLang="en-US" sz="2400">
                <a:solidFill>
                  <a:schemeClr val="tx1">
                    <a:lumMod val="65000"/>
                    <a:lumOff val="35000"/>
                  </a:schemeClr>
                </a:solidFill>
              </a:rPr>
              <a:t> </a:t>
            </a:r>
            <a:r xmlns:a="http://schemas.openxmlformats.org/drawingml/2006/main">
              <a:rPr lang="eo" altLang="ko-KR" sz="2400">
                <a:solidFill>
                  <a:schemeClr val="tx1">
                    <a:lumMod val="65000"/>
                    <a:lumOff val="35000"/>
                  </a:schemeClr>
                </a:solidFill>
              </a:rPr>
              <a:t>plu.</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eo" altLang="ko-KR" sz="2400">
                <a:solidFill>
                  <a:schemeClr val="tx1">
                    <a:lumMod val="65000"/>
                    <a:lumOff val="35000"/>
                  </a:schemeClr>
                </a:solidFill>
              </a:rPr>
              <a:t>Lia forto venis de liaj haroj. Sed, lia hararo estis razita pro trompita. Do, li perdis sian potencon.</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o" altLang="ko-KR" sz="2500">
                <a:solidFill>
                  <a:schemeClr val="tx1">
                    <a:lumMod val="65000"/>
                    <a:lumOff val="35000"/>
                  </a:schemeClr>
                </a:solidFill>
              </a:rPr>
              <a:t>Samson estis kaptita kaj estis priridata de malamiko. Li bedaŭris esti trompita pro aroganteco.</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o" altLang="ko-KR" sz="2500">
                <a:solidFill>
                  <a:schemeClr val="tx1">
                    <a:lumMod val="65000"/>
                    <a:lumOff val="35000"/>
                  </a:schemeClr>
                </a:solidFill>
              </a:rPr>
              <a:t>Samson preĝis al Dio por fortigi lin denove finfine. Dio respondis lian preĝon kaj donis al li potencon finfine.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eo" altLang="ko-KR" sz="3200">
                <a:solidFill>
                  <a:schemeClr val="tx1">
                    <a:lumMod val="65000"/>
                    <a:lumOff val="35000"/>
                  </a:schemeClr>
                </a:solidFill>
              </a:rPr>
              <a:t>Samson estis viro al kiu ricevis specialan gracon kaj vokon de Dio.</a:t>
            </a:r>
            <a:r xmlns:a="http://schemas.openxmlformats.org/drawingml/2006/main">
              <a:rPr lang="e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Sed, pro lia aroganteco,</a:t>
            </a:r>
          </a:p>
          <a:p>
            <a:pPr xmlns:a="http://schemas.openxmlformats.org/drawingml/2006/main" algn="ctr"/>
            <a:r xmlns:a="http://schemas.openxmlformats.org/drawingml/2006/main">
              <a:rPr lang="eo" altLang="ko-KR" sz="3200">
                <a:solidFill>
                  <a:schemeClr val="tx1">
                    <a:lumMod val="65000"/>
                    <a:lumOff val="35000"/>
                  </a:schemeClr>
                </a:solidFill>
              </a:rPr>
              <a:t>li perdis ĉiujn.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Ni ankaŭ estas la amataj infanoj de Dio, kiuj ricevis la gracon kaj mision de Dio.</a:t>
            </a:r>
            <a:r xmlns:a="http://schemas.openxmlformats.org/drawingml/2006/main">
              <a:rPr lang="eo"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Tial ni devas humiliĝi antaŭ la Vorto de Dio.</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Dio aŭskultas kaj respondas niajn seriozajn kaj verajn preĝojn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17</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La</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Vorto</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Dek Katastrofoj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De kie venis la potenco de Samson?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hararo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brako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kruro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okulo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eo" altLang="en-US" sz="2800">
                <a:solidFill>
                  <a:srgbClr val="FF0000"/>
                </a:solidFill>
              </a:rPr>
              <a:t>① </a:t>
            </a:r>
            <a:r xmlns:a="http://schemas.openxmlformats.org/drawingml/2006/main">
              <a:rPr lang="eo" altLang="ko-KR" sz="2800">
                <a:solidFill>
                  <a:srgbClr val="FF0000"/>
                </a:solidFill>
              </a:rPr>
              <a:t>hararo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La virino naskis knabon kaj donis al li la nomon SXimsxon. Li kreskis kaj la Eternulo benis lin,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Juĝistoj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t>Ruth, Virino de Nobla Karaktero</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Via popolo estos mia popolo kaj via Dio estos mia Dio.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Ruth</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Judino, Naomi havis du filojn, kiuj edziĝis kun gentoj. Sed, ŝiaj du filoj mortis. Do, ŝi restis kun siaj du vidvininoj.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Naomi decidis reiri al sia hejmo en Judujo. Ŝi diris al siaj du bofilinoj reveni hejmen. Sed ŝia dua bofilino ne reiris al sia naskiĝurbo, sed sekvis sian bopatrinon por loĝi en Judujo.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Rut devis preni la restaĵon de greno por vivi kun Naomi, ĉar ŝi ne havis edzon por administri domanaron.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Ŝi prenis hazarde la restaĵon de greno sur kampo de Boaz. Boaz opiniis, ke ŝi estas nobla virino kaj li edziĝis al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400">
                <a:solidFill>
                  <a:schemeClr val="tx1">
                    <a:lumMod val="65000"/>
                    <a:lumOff val="35000"/>
                  </a:schemeClr>
                </a:solidFill>
              </a:rPr>
              <a:t>Boaz akceptis Ruth kaj Naomi kiel familion kaj vivis feliĉan vivon. Estonte, reĝo David kaj Jesuo venis de la linio de Boaz kaj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Ruth estis gento. Ŝi estis bona kaj sincera virino kaj bone servis sian bopatrinon.</a:t>
            </a:r>
          </a:p>
          <a:p>
            <a:pPr xmlns:a="http://schemas.openxmlformats.org/drawingml/2006/main" algn="ctr"/>
            <a:r xmlns:a="http://schemas.openxmlformats.org/drawingml/2006/main">
              <a:rPr lang="eo" altLang="ko-KR" sz="3600">
                <a:solidFill>
                  <a:schemeClr val="tx1">
                    <a:lumMod val="65000"/>
                    <a:lumOff val="35000"/>
                  </a:schemeClr>
                </a:solidFill>
              </a:rPr>
              <a:t>Do, ŝi estis benita.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Ni ankaŭ devas helpi niajn najbarojn</a:t>
            </a:r>
          </a:p>
          <a:p>
            <a:pPr xmlns:a="http://schemas.openxmlformats.org/drawingml/2006/main" algn="ctr"/>
            <a:r xmlns:a="http://schemas.openxmlformats.org/drawingml/2006/main">
              <a:rPr lang="eo" altLang="ko-KR" sz="3600">
                <a:solidFill>
                  <a:schemeClr val="tx1">
                    <a:lumMod val="65000"/>
                    <a:lumOff val="35000"/>
                  </a:schemeClr>
                </a:solidFill>
              </a:rPr>
              <a:t>kaj adoru Dion</a:t>
            </a:r>
          </a:p>
          <a:p>
            <a:pPr xmlns:a="http://schemas.openxmlformats.org/drawingml/2006/main" algn="ctr"/>
            <a:r xmlns:a="http://schemas.openxmlformats.org/drawingml/2006/main">
              <a:rPr lang="eo" altLang="ko-KR" sz="3600">
                <a:solidFill>
                  <a:schemeClr val="tx1">
                    <a:lumMod val="65000"/>
                    <a:lumOff val="35000"/>
                  </a:schemeClr>
                </a:solidFill>
              </a:rPr>
              <a:t>kun bona kaj sincera koro.</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o" altLang="ko-KR" sz="3600">
                <a:solidFill>
                  <a:schemeClr val="tx1">
                    <a:lumMod val="65000"/>
                    <a:lumOff val="35000"/>
                  </a:schemeClr>
                </a:solidFill>
              </a:rPr>
              <a:t>Kaj la Egiptoj ekscios, ke Mi estas la Eternulo, kiam Mi etendos Mian manon kontraŭ Egiptujon kaj elkondukos el ĝi la Izraelidojn.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ne rigardas la eksteran aspekton sed rigardas la koron.</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Kial Naomi revenis hejmen el Moab al Judujo?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ĉar ŝi malsaniĝis..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ĉar ŝia edzo mortis..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ĉar ŝiaj du filoj mortis..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ĉar ŝi volis renkonti sian familion..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③ </a:t>
            </a:r>
            <a:r xmlns:a="http://schemas.openxmlformats.org/drawingml/2006/main">
              <a:rPr lang="eo" altLang="ko-KR" sz="2800">
                <a:solidFill>
                  <a:srgbClr val="FF0000"/>
                </a:solidFill>
              </a:rPr>
              <a:t>ĉar ŝiaj du filoj mortis..</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Via popolo estos mia popolo kaj via Dio estos mia Dio.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Ruth</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La Preĝo de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Kaj la knabo Samuel kreskis en staturo kaj favoro antaux la Eternulo kaj cxe homoj.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Hannah ne havis filon. Do, ŝi estis tiel malĝoja, ke ŝi preĝis al Dio. "Ho, Patro Dio, se vi donos al mi filon, mi donos lin por vi por ĉiuj tagoj de lia vivo."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rememoris ŝian preĝon kaj donis al Ĥana filon, nomatan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Hannah donis sian filon por adori Dion en la templo kiel ŝi preĝis antaŭe.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Samuel vivis en la templo adorante Dion. Li ricevis multan gracon de homoj kaj Dio.</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400">
                <a:solidFill>
                  <a:schemeClr val="tx1">
                    <a:lumMod val="65000"/>
                    <a:lumOff val="35000"/>
                  </a:schemeClr>
                </a:solidFill>
              </a:rPr>
              <a:t>Eta Samuelo bone kreskis por esti juna knabo. Tiam, poste, li fariĝis profeto, kiu aŭskultis la voĉon de Dio.</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rakontis la ordonon de Dio al la egipta reĝo, Faraono. "Tiel diras la Eternulo: Forliberigu Mian popolon, por ke ĝi adorkliniĝu al Mi."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solidFill>
                  <a:schemeClr val="tx1">
                    <a:lumMod val="65000"/>
                    <a:lumOff val="35000"/>
                  </a:schemeClr>
                </a:solidFill>
              </a:rPr>
              <a:t>Dio aŭskultis la tutan preĝon de Hannah, rememoris ŝin kaj respondis ĝin plene.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Dio aŭskultas nian tutan preĝon.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Tial ni devas preĝi</a:t>
            </a:r>
          </a:p>
          <a:p>
            <a:pPr xmlns:a="http://schemas.openxmlformats.org/drawingml/2006/main" algn="ctr"/>
            <a:r xmlns:a="http://schemas.openxmlformats.org/drawingml/2006/main">
              <a:rPr lang="eo" altLang="ko-KR" sz="3200">
                <a:solidFill>
                  <a:schemeClr val="tx1">
                    <a:lumMod val="65000"/>
                    <a:lumOff val="35000"/>
                  </a:schemeClr>
                </a:solidFill>
              </a:rPr>
              <a:t>serioze kaj honeste.</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aŭskultis nian preĝon kaj respondis fidele.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La hodiaŭa</a:t>
            </a:r>
            <a:r xmlns:a="http://schemas.openxmlformats.org/drawingml/2006/main">
              <a:rPr lang="eo" altLang="en-US" sz="4000">
                <a:solidFill>
                  <a:srgbClr val="FF0000"/>
                </a:solidFill>
              </a:rPr>
              <a:t> </a:t>
            </a:r>
            <a:r xmlns:a="http://schemas.openxmlformats.org/drawingml/2006/main">
              <a:rPr lang="eo" altLang="ko-KR" sz="4000">
                <a:solidFill>
                  <a:srgbClr val="FF0000"/>
                </a:solidFill>
              </a:rPr>
              <a:t>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Kial Hannah estis tiel malĝoja?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pro stomakdoloro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pro neniu mono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pro neniu filo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ĉar ŝi estis malbela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③ </a:t>
            </a:r>
            <a:r xmlns:a="http://schemas.openxmlformats.org/drawingml/2006/main">
              <a:rPr lang="eo" altLang="ko-KR" sz="2800">
                <a:solidFill>
                  <a:srgbClr val="FF0000"/>
                </a:solidFill>
              </a:rPr>
              <a:t>pro neniu filo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Kaj la knabo Samuel kreskis en staturo kaj favoro antaux la Eternulo kaj cxe homoj.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29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Reĝo Saul, La Unua Reĝo de Izrael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Kaj la Eternulo respondis:Auxskultu ilin kaj donu al ili regxon. Tiam Samuel diris al la Izraelidoj:CXiu reiru al sia urbo.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"Ni bezonas reĝon!" Izraelidoj petis doni reĝon por ili al Samuelo.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"Mi donos al ili reĝon, kiel ili petis." Dio respondis al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sendis Saulon al Samuelo. Dio lasis Samuelon verŝi oleon sur lian kapon por esti reĝo de Izrael.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"Ĉi tiu estas nia ĉefo, Saŭlo." Samuel lasis la Izraelidojn scii ke Dio nomumis Saulon kiel gvidanto de Izrael.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"Neniel! Kiu estas Dio? Mi estas dio“ Faraono rifuzis ĝin tre forte.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400">
                <a:solidFill>
                  <a:schemeClr val="tx1">
                    <a:lumMod val="65000"/>
                    <a:lumOff val="35000"/>
                  </a:schemeClr>
                </a:solidFill>
              </a:rPr>
              <a:t>Komence, Saul gvidis la Izraelidojn bone kun obeado de la volo de Dio fidele. Tamen, li fariĝis malbona reĝo, kiu perfidis la volon de Dio pro sia aroganteco kaj fiero.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Komence Saul estis humila.</a:t>
            </a:r>
          </a:p>
          <a:p>
            <a:pPr xmlns:a="http://schemas.openxmlformats.org/drawingml/2006/main" algn="ctr"/>
            <a:r xmlns:a="http://schemas.openxmlformats.org/drawingml/2006/main">
              <a:rPr lang="eo" altLang="ko-KR" sz="3600">
                <a:solidFill>
                  <a:schemeClr val="tx1">
                    <a:lumMod val="65000"/>
                    <a:lumOff val="35000"/>
                  </a:schemeClr>
                </a:solidFill>
              </a:rPr>
              <a:t>Tamen, post kiam li fariĝis reĝo,</a:t>
            </a:r>
          </a:p>
          <a:p>
            <a:pPr xmlns:a="http://schemas.openxmlformats.org/drawingml/2006/main" algn="ctr"/>
            <a:r xmlns:a="http://schemas.openxmlformats.org/drawingml/2006/main">
              <a:rPr lang="eo" altLang="ko-KR" sz="3600">
                <a:solidFill>
                  <a:schemeClr val="tx1">
                    <a:lumMod val="65000"/>
                    <a:lumOff val="35000"/>
                  </a:schemeClr>
                </a:solidFill>
              </a:rPr>
              <a:t>li ne plu obeis la volon de Dio.</a:t>
            </a:r>
          </a:p>
          <a:p>
            <a:pPr xmlns:a="http://schemas.openxmlformats.org/drawingml/2006/main" algn="ctr"/>
            <a:r xmlns:a="http://schemas.openxmlformats.org/drawingml/2006/main">
              <a:rPr lang="eo" altLang="ko-KR" sz="3600">
                <a:solidFill>
                  <a:schemeClr val="tx1">
                    <a:lumMod val="65000"/>
                    <a:lumOff val="35000"/>
                  </a:schemeClr>
                </a:solidFill>
              </a:rPr>
              <a:t>Li fariĝis aroganta kaj avideco.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Vi devas esti humila konstante kiam via Patro Dio levas vin.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amas la humilulojn,</a:t>
            </a:r>
          </a:p>
          <a:p>
            <a:r xmlns:a="http://schemas.openxmlformats.org/drawingml/2006/main">
              <a:rPr lang="eo" altLang="ko-KR" sz="3600">
                <a:solidFill>
                  <a:schemeClr val="tx1">
                    <a:lumMod val="65000"/>
                    <a:lumOff val="35000"/>
                  </a:schemeClr>
                </a:solidFill>
              </a:rPr>
              <a:t>sed malakceptas la fierulojn.</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Kion la Izraelidoj demandis al Samuelo?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manĝaĵo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reĝo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La Vorto de Dio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domo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② </a:t>
            </a:r>
            <a:r xmlns:a="http://schemas.openxmlformats.org/drawingml/2006/main">
              <a:rPr lang="eo" altLang="ko-KR" sz="2800">
                <a:solidFill>
                  <a:srgbClr val="FF0000"/>
                </a:solidFill>
              </a:rPr>
              <a:t>reĝo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Kaj la Eternulo respondis:Auxskultu ilin kaj donu al ili regxon. Tiam Samuel diris al la Izraelidoj:CXiu reiru al sia urbo.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30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t>Juna Knabo, David Kiu mortigis Goliaton</a:t>
            </a:r>
            <a:r xmlns:a="http://schemas.openxmlformats.org/drawingml/2006/main">
              <a:rPr lang="eo"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David diris al la Filisxto:Vi venas kontraux min per glavo kaj lanco kaj lanco, sed mi venas kontraux vin en la nomo de la Eternulo Cebaot, Dio de la armeoj de Izrael, kiun vi malhonoris.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500">
                <a:solidFill>
                  <a:schemeClr val="tx1">
                    <a:lumMod val="65000"/>
                    <a:lumOff val="35000"/>
                  </a:schemeClr>
                </a:solidFill>
              </a:rPr>
              <a:t>Estis grandega soldato nomata Goljat en la tendaro de la Filisxtoj. Li insultis la nomon de Dio kun komencado de batalo.</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400">
                <a:solidFill>
                  <a:schemeClr val="tx1">
                    <a:lumMod val="65000"/>
                    <a:lumOff val="35000"/>
                  </a:schemeClr>
                </a:solidFill>
              </a:rPr>
              <a:t>Neniu kuraĝis batali kontraŭ li pro teruro de li.</a:t>
            </a:r>
          </a:p>
          <a:p>
            <a:r xmlns:a="http://schemas.openxmlformats.org/drawingml/2006/main">
              <a:rPr lang="eo" altLang="ko-KR" sz="2400">
                <a:solidFill>
                  <a:schemeClr val="tx1">
                    <a:lumMod val="65000"/>
                    <a:lumOff val="35000"/>
                  </a:schemeClr>
                </a:solidFill>
              </a:rPr>
              <a:t>En tiu tempo, juna knabo, David diris al la reĝo Saul: Mi iros kaj batalos kun li.</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'Mi povas venki lin, se Dio estas kun mi.'</a:t>
            </a:r>
          </a:p>
          <a:p>
            <a:r xmlns:a="http://schemas.openxmlformats.org/drawingml/2006/main">
              <a:rPr lang="eo" altLang="ko-KR" sz="2800">
                <a:solidFill>
                  <a:schemeClr val="tx1">
                    <a:lumMod val="65000"/>
                    <a:lumOff val="35000"/>
                  </a:schemeClr>
                </a:solidFill>
              </a:rPr>
              <a:t>David aliris Goliaton kun kvin glataj ŝtonoj.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preĝis al Dio. "Sinjoro, bonvolu sciigi al mi, kion vi faros de nun."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500">
                <a:solidFill>
                  <a:schemeClr val="tx1">
                    <a:lumMod val="65000"/>
                    <a:lumOff val="35000"/>
                  </a:schemeClr>
                </a:solidFill>
              </a:rPr>
              <a:t>diris David al Goljat, kiu venis kontraŭ li kun glavo kaj lanco. "Mi batalas kontraŭ vi en la nomo de Dio la Eternulo!"</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600">
                <a:solidFill>
                  <a:schemeClr val="tx1">
                    <a:lumMod val="65000"/>
                    <a:lumOff val="35000"/>
                  </a:schemeClr>
                </a:solidFill>
              </a:rPr>
              <a:t>David ĵetis ŝtonon kaj batis Goliaton sur lian frunton.</a:t>
            </a:r>
          </a:p>
          <a:p>
            <a:r xmlns:a="http://schemas.openxmlformats.org/drawingml/2006/main">
              <a:rPr lang="eo" altLang="ko-KR" sz="2600">
                <a:solidFill>
                  <a:schemeClr val="tx1">
                    <a:lumMod val="65000"/>
                    <a:lumOff val="35000"/>
                  </a:schemeClr>
                </a:solidFill>
              </a:rPr>
              <a:t>David akiris venkon super ĉi tiu batalo kun la helpo de Dio.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solidFill>
                  <a:schemeClr val="tx1">
                    <a:lumMod val="65000"/>
                    <a:lumOff val="35000"/>
                  </a:schemeClr>
                </a:solidFill>
              </a:rPr>
              <a:t>Israelaj soldatoj timis</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de giganta Goliato. Ili timis lin.</a:t>
            </a:r>
          </a:p>
          <a:p>
            <a:pPr xmlns:a="http://schemas.openxmlformats.org/drawingml/2006/main" algn="ctr"/>
            <a:r xmlns:a="http://schemas.openxmlformats.org/drawingml/2006/main">
              <a:rPr lang="eo" altLang="ko-KR" sz="3200">
                <a:solidFill>
                  <a:schemeClr val="tx1">
                    <a:lumMod val="65000"/>
                    <a:lumOff val="35000"/>
                  </a:schemeClr>
                </a:solidFill>
              </a:rPr>
              <a:t>Tamen David, kiu kredis je la protekto de Dio, batalis kontraŭ li kuraĝe kaj venkis lin.</a:t>
            </a:r>
          </a:p>
          <a:p>
            <a:pPr xmlns:a="http://schemas.openxmlformats.org/drawingml/2006/main" algn="ctr"/>
            <a:r xmlns:a="http://schemas.openxmlformats.org/drawingml/2006/main">
              <a:rPr lang="eo" altLang="ko-KR" sz="3200">
                <a:solidFill>
                  <a:schemeClr val="tx1">
                    <a:lumMod val="65000"/>
                    <a:lumOff val="35000"/>
                  </a:schemeClr>
                </a:solidFill>
              </a:rPr>
              <a:t>Ni devus kredi, ke Dio ĉiam protektas nin. Ni povas havi kuraĝon per kredo, ke Dio protektos nin en ajna cirkonstanco.</a:t>
            </a:r>
          </a:p>
          <a:p>
            <a:pPr xmlns:a="http://schemas.openxmlformats.org/drawingml/2006/main" algn="ctr"/>
            <a:r xmlns:a="http://schemas.openxmlformats.org/drawingml/2006/main">
              <a:rPr lang="eo" altLang="ko-KR" sz="3200">
                <a:solidFill>
                  <a:schemeClr val="tx1">
                    <a:lumMod val="65000"/>
                    <a:lumOff val="35000"/>
                  </a:schemeClr>
                </a:solidFill>
              </a:rPr>
              <a:t>Kuraĝo kiu estas de kredo je Dio povas venki ajnan timon.</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donas venkon al tiuj, kiuj batalas por Li.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 estis tio, kion David ĵetis al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glavo</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lanco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ŝtono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ŝildo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③ </a:t>
            </a:r>
            <a:r xmlns:a="http://schemas.openxmlformats.org/drawingml/2006/main">
              <a:rPr lang="eo" altLang="ko-KR" sz="2800">
                <a:solidFill>
                  <a:srgbClr val="FF0000"/>
                </a:solidFill>
              </a:rPr>
              <a:t>ŝtono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David diris al la Filisxto:Vi venas kontraux min per glavo kaj lanco kaj lanco, sed mi venas kontraux vin en la nomo de la Eternulo Cebaot, Dio de la armeoj de Izrael, kiun vi malhonoris.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1 Samuelo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700">
                <a:solidFill>
                  <a:schemeClr val="tx1">
                    <a:lumMod val="65000"/>
                    <a:lumOff val="35000"/>
                  </a:schemeClr>
                </a:solidFill>
              </a:rPr>
              <a:t>Dio faligis dek katastrofojn sur la tutan landon Egiptan. Egipta popolo kaj Faraono ekkonis, kiu estas vera Dio.</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eliru el Egiptujo kun ĉiuj viaj Izraelidoj nun." Faraono ne havis alian elekton ol lasi ilin foriri.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Faraono pensis, ke li estas la plej forta ignorante Dion.</a:t>
            </a:r>
            <a:r xmlns:a="http://schemas.openxmlformats.org/drawingml/2006/main">
              <a:rPr lang="e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Do, li devis esti sub grandaj katastrofoj.</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Ni devas konfesi, ke Dio estas la Ĉiopova ne 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Kiam la Eternulo vidis, ke li iris por rigardi, Dio vokis lin</a:t>
            </a:r>
          </a:p>
          <a:p>
            <a:r xmlns:a="http://schemas.openxmlformats.org/drawingml/2006/main">
              <a:rPr lang="eo" altLang="ko-KR" sz="3600">
                <a:solidFill>
                  <a:schemeClr val="tx1">
                    <a:lumMod val="65000"/>
                    <a:lumOff val="35000"/>
                  </a:schemeClr>
                </a:solidFill>
              </a:rPr>
              <a:t>el inter la arbusto,</a:t>
            </a:r>
          </a:p>
          <a:p>
            <a:r xmlns:a="http://schemas.openxmlformats.org/drawingml/2006/main">
              <a:rPr lang="eo" altLang="ko-KR" sz="3600">
                <a:solidFill>
                  <a:schemeClr val="tx1">
                    <a:lumMod val="65000"/>
                    <a:lumOff val="35000"/>
                  </a:schemeClr>
                </a:solidFill>
              </a:rPr>
              <a:t>"Moseo! Moseo!" Kaj Moseo diris:Jen mi estas.</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estas malsama formo de idoloj aŭ aliaj falsaj dioj.</a:t>
            </a:r>
          </a:p>
          <a:p>
            <a:r xmlns:a="http://schemas.openxmlformats.org/drawingml/2006/main">
              <a:rPr lang="eo" altLang="ko-KR" sz="3600">
                <a:solidFill>
                  <a:schemeClr val="tx1">
                    <a:lumMod val="65000"/>
                    <a:lumOff val="35000"/>
                  </a:schemeClr>
                </a:solidFill>
              </a:rPr>
              <a:t>Dio vivas kaj laboras kun Sia potenca potenco.</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Kiom da katastrofoj Dio mallevis super Egiptujo?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kvin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sep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dek du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dek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④ </a:t>
            </a:r>
            <a:r xmlns:a="http://schemas.openxmlformats.org/drawingml/2006/main">
              <a:rPr lang="eo" altLang="ko-KR" sz="2800">
                <a:solidFill>
                  <a:srgbClr val="FF0000"/>
                </a:solidFill>
              </a:rPr>
              <a:t>dek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eo" altLang="ko-KR" sz="3600">
                <a:solidFill>
                  <a:schemeClr val="tx1">
                    <a:lumMod val="65000"/>
                    <a:lumOff val="35000"/>
                  </a:schemeClr>
                </a:solidFill>
              </a:rPr>
              <a:t>Kaj la Egiptoj ekscios, ke Mi estas la Eternulo, kiam Mi etendos Mian manon kontraŭ Egiptujon kaj elkondukos el ĝi la Izraelidojn.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NE. 18</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Kolono de Nubo</a:t>
            </a:r>
          </a:p>
          <a:p>
            <a:pPr xmlns:a="http://schemas.openxmlformats.org/drawingml/2006/main" algn="ctr"/>
            <a:r xmlns:a="http://schemas.openxmlformats.org/drawingml/2006/main">
              <a:rPr lang="eo" altLang="ko-KR" sz="4400"/>
              <a:t>kaj Kolono de Fajro</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Tage la Eternulo iris antaŭ ili en nuba kolono, por gvidi ilin sur ilia vojo, kaj nokte en fajra kolono, por lumigi ilin, por ke ili povu veturi tage aŭ nokte.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La Izraelidoj vivis en Egiptujo 430 jarojn. Ili forlasis Egiptujon pro reiro al la promesita lando - Kanaano - je la fino de la 430 jaroj.</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"Kiel ni povas akiri la ĝustan vojon?", "Kaj se ni renkontos malbonajn homojn survoje?" Ili multe maltrankviliĝis.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En tiu tempo, Dio montris al ili pruvojn, ke li gvidas ilin. Ĝi estis la nuba kolono.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Nokte, ĝi fariĝis la fajra kolono. Tiel Dio gvidis ilin nokte kaj tage.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400">
                <a:solidFill>
                  <a:schemeClr val="tx1">
                    <a:lumMod val="65000"/>
                    <a:lumOff val="35000"/>
                  </a:schemeClr>
                </a:solidFill>
              </a:rPr>
              <a:t>"Ni ne timas, ĉar Dio estas kun ni!" La Izraelidoj dankis Dion, ke ili gvidis ilin per la nuba kolono kaj la fajra kolono.</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Iun tagon, kiam Moseo vidis, ke Egipto batas Izraelidon, li ekkoleris, aliĝis al sia popolo kaj mortigis la Egipton.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La hodiaŭa</a:t>
            </a:r>
            <a:r xmlns:a="http://schemas.openxmlformats.org/drawingml/2006/main">
              <a:rPr lang="eo" altLang="en-US" sz="4000">
                <a:solidFill>
                  <a:srgbClr val="FF0000"/>
                </a:solidFill>
              </a:rPr>
              <a:t> </a:t>
            </a:r>
            <a:r xmlns:a="http://schemas.openxmlformats.org/drawingml/2006/main">
              <a:rPr lang="eo" altLang="ko-KR" sz="4000">
                <a:solidFill>
                  <a:srgbClr val="FF0000"/>
                </a:solidFill>
              </a:rPr>
              <a:t>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Kiam multaj Izraelidoj transiris danĝeran dezerton, Dio montris al ili pruvojn, ke Li gvidis kaj protektis ilin per la nuba kolono kaj la fajra kolono.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Nun, Dio estas kun mi kaj protektas min. Ni danku Dion.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estas kun ni ĉiam.</a:t>
            </a:r>
          </a:p>
          <a:p>
            <a:r xmlns:a="http://schemas.openxmlformats.org/drawingml/2006/main">
              <a:rPr lang="eo" altLang="ko-KR" sz="3600">
                <a:solidFill>
                  <a:schemeClr val="tx1">
                    <a:lumMod val="65000"/>
                    <a:lumOff val="35000"/>
                  </a:schemeClr>
                </a:solidFill>
              </a:rPr>
              <a:t>Kaj li protektas nin nokte kaj tage.</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Kiam Izraelidoj foriris el Egiptujo, per kio Dio gvidis ilin?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la nuba kolono kaj la fajra kolono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birdo kaj fiŝo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suno kaj luno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hundo kaj kato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① </a:t>
            </a:r>
            <a:r xmlns:a="http://schemas.openxmlformats.org/drawingml/2006/main">
              <a:rPr lang="eo" altLang="ko-KR" sz="2800">
                <a:solidFill>
                  <a:srgbClr val="FF0000"/>
                </a:solidFill>
              </a:rPr>
              <a:t>la nuba kolono kaj la fajra kolono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Tage la Eternulo iris antaŭ ili en nuba kolono, por gvidi ilin sur ilia vojo, kaj nokte en fajra kolono, por lumigi ilin, por ke ili povu veturi tage aŭ nokte.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 13: 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19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Izraelidoj trairante la dividitan maron sur seka tero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Tiam Moseo etendis sian manon super la maron, kaj la tutan nokton la Eternulo forpelis la maron per forta orienta vento kaj ŝanĝis ĝin en sekejon. La akvoj estis dividitaj,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14:</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kaj la Izraelidoj renkontis la Ruĝan Maron sur la vojo al Kanaano.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Egiptio persekutis la Izraelidojn por kapti ilin denove.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Tiam, okazis mirinda afero! Dio lasis la Ruĝan Maron dividita kaj la Izraelidoj transiris sur la seka tero.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Egiptaj soldatoj persekutis ilin, sed la maro denove revenis, ĉiuj egiptaj soldatoj estis inunditaj en la maron. Neniu el ili pluvivis.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Kiam Faraono aŭdis pri tio, Moseo ektimis lin kaj forkuris el la Egipta Palaco kaj iris loĝi en la Midjana dezerto.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Ni dankas al Dio pro savo de ni! Ĉiuj Izraelidoj kantis ĝojajn kantojn kun granda plezuro.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Dio savis la Izraelidojn de ilia malespera situacio.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Mi ankaŭ estis en la situacio morti pro peko, sed Dio sendis Jesuon por savi min!</a:t>
            </a:r>
          </a:p>
          <a:p>
            <a:pPr xmlns:a="http://schemas.openxmlformats.org/drawingml/2006/main" algn="ctr"/>
            <a:r xmlns:a="http://schemas.openxmlformats.org/drawingml/2006/main">
              <a:rPr lang="eo" altLang="ko-KR" sz="3600">
                <a:solidFill>
                  <a:schemeClr val="tx1">
                    <a:lumMod val="65000"/>
                    <a:lumOff val="35000"/>
                  </a:schemeClr>
                </a:solidFill>
              </a:rPr>
              <a:t>Dio savis min de eterna morto!</a:t>
            </a:r>
          </a:p>
          <a:p>
            <a:pPr xmlns:a="http://schemas.openxmlformats.org/drawingml/2006/main" algn="ctr"/>
            <a:r xmlns:a="http://schemas.openxmlformats.org/drawingml/2006/main">
              <a:rPr lang="eo" altLang="ko-KR" sz="3600">
                <a:solidFill>
                  <a:schemeClr val="tx1">
                    <a:lumMod val="65000"/>
                    <a:lumOff val="35000"/>
                  </a:schemeClr>
                </a:solidFill>
              </a:rPr>
              <a:t>Ho, Patro Dio, koran dankon!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 estas?</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estas nia savanto, kiu savas Sian popolon per mirinda maniero.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Kiel la Izraelidoj iris trans la Ruĝan Maron?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Dio sendis al ili grandan ŝipon.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Dio lasis ilin marŝi sur la marakvo.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Dio dividis la Ruĝan Maron kaj lasis ilin marŝi plu</a:t>
            </a:r>
          </a:p>
          <a:p>
            <a:r xmlns:a="http://schemas.openxmlformats.org/drawingml/2006/main">
              <a:rPr lang="eo" altLang="ko-KR" sz="2800">
                <a:solidFill>
                  <a:schemeClr val="tx1">
                    <a:lumMod val="65000"/>
                    <a:lumOff val="35000"/>
                  </a:schemeClr>
                </a:solidFill>
              </a:rPr>
              <a:t>la seka tero.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Dio lasis ilin flugi super la maron.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③ </a:t>
            </a:r>
            <a:r xmlns:a="http://schemas.openxmlformats.org/drawingml/2006/main">
              <a:rPr lang="eo" altLang="ko-KR" sz="2800">
                <a:solidFill>
                  <a:srgbClr val="FF0000"/>
                </a:solidFill>
              </a:rPr>
              <a:t>Dio dividis la Ruĝan Maron kaj lasis ilin marŝi plu</a:t>
            </a:r>
          </a:p>
          <a:p>
            <a:r xmlns:a="http://schemas.openxmlformats.org/drawingml/2006/main">
              <a:rPr lang="eo" altLang="ko-KR" sz="2800">
                <a:solidFill>
                  <a:srgbClr val="FF0000"/>
                </a:solidFill>
              </a:rPr>
              <a:t>la seka tero.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Tiam Moseo etendis sian manon super la maron, kaj la tutan nokton la Eternulo forpelis la maron per forta orienta vento kaj ŝanĝis ĝin en sekejon. La akvoj estis dividitaj,</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14:</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t>Dio Kiu Mallevis Viandon</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Mi auxdis la murmuradon de la Izraelidoj; diru al ili:En la krepusko vi mangxos viandon, kaj matene vi satigxos per pano; kaj vi ekscios, ke Mi estas la Eternulo, via Dio.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La Izraelidoj ne havis manĝaĵon en la dezerto. Tiam ili grumblis kontraŭ Moseo kaj 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Tiam la Eternulo diris al Moseo. "Mi ellasos por vi manĝaĵon el la ĉielo."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Matene, maldikaj flokoj kiel frosto aperis sur la dezerta planko.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Moseo vivis kiel paŝtisto 40 jarojn kaj fine li fariĝis 80-jara.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Vespere venis super ilin koturnoj kaj falis malsupren kaj kovris la tendaron. Ili kolektis ilin, kuiris kaj manĝis ilin. Ili ne malsatis eĉ en la dezerto.</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600">
                <a:solidFill>
                  <a:schemeClr val="tx1">
                    <a:lumMod val="65000"/>
                    <a:lumOff val="35000"/>
                  </a:schemeClr>
                </a:solidFill>
              </a:rPr>
              <a:t>"Dankon, Dio!" Moseo kaj la Izraelidoj miris pri la ĉiopova potenco de Dio.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Dio provizis Sian popolon ĉiutagan manĝaĵon per mirinda maniero kaj Sia ĉiopova eĉ en la dezerto, kie ili ne povis trovi.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Ni kredas, ke Dio provizos al ni niajn bezonojn per Sia mirinda vojo fidele.</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 estas?</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Li estas mirinda Dio, kiu scias niajn bezonojn anticipe kaj provizas ilin per Sia mirinda maniero.</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Kion Dio provizis por Siaj malsataj homoj?</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Manao kaj Koturno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Pano kaj Lakto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Viando kaj Akvo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Rizo kaj Supo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① </a:t>
            </a:r>
            <a:r xmlns:a="http://schemas.openxmlformats.org/drawingml/2006/main">
              <a:rPr lang="eo" altLang="ko-KR" sz="2800">
                <a:solidFill>
                  <a:srgbClr val="FF0000"/>
                </a:solidFill>
              </a:rPr>
              <a:t>Manao kaj Koturno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Mi auxdis la murmuradon de la Izraelidoj; diru al ili:En la krepusko vi mangxos viandon, kaj matene vi satigxos per pano; kaj vi ekscios, ke Mi estas la Eternulo, via Dio.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eo" altLang="ko-KR" b="1">
                <a:solidFill>
                  <a:schemeClr val="tx1">
                    <a:lumMod val="50000"/>
                    <a:lumOff val="50000"/>
                  </a:schemeClr>
                </a:solidFill>
              </a:rPr>
              <a:t>Ne.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21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eo" altLang="ko-KR" sz="4000"/>
              <a:t>La Dek Ordonoj</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Moseo estis tie kun la Eternulo kvardek tagojn kaj kvardek noktojn, ne manĝante</a:t>
            </a:r>
          </a:p>
          <a:p>
            <a:r xmlns:a="http://schemas.openxmlformats.org/drawingml/2006/main">
              <a:rPr lang="eo" altLang="ko-KR" sz="3600">
                <a:solidFill>
                  <a:schemeClr val="tx1">
                    <a:lumMod val="65000"/>
                    <a:lumOff val="35000"/>
                  </a:schemeClr>
                </a:solidFill>
              </a:rPr>
              <a:t>pano aŭ trinkakvo. Kaj li skribis sur la tabeloj la vortojn de la interligo, la Dek Ordonojn.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Eliro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La Izraelidoj alvenis al la monto Ĥoreb (la monto Sinajo). La gloro de la Sinjoro Dio estis plena sur la Monto Sinajo (Monto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Dio diris al Moseo:Supreniru al mi sur la monton. Moseo supreniris sur la monton de Dio.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Iun tagon, Dio vokis lin en la ardanta arbetaĵo kaj diris al li. "Mi sendas vin al Faraono, por savi mian popolon, la Izraelidojn, el Egiptujo."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Dio la Eternulo renkontis sur la monto HXoreb.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eo" altLang="ko-KR" sz="2800">
                <a:solidFill>
                  <a:schemeClr val="tx1">
                    <a:lumMod val="65000"/>
                    <a:lumOff val="35000"/>
                  </a:schemeClr>
                </a:solidFill>
              </a:rPr>
              <a:t>Dio donis al Moseo la ŝtonajn tabelojn. Dio skribis la leĝojn kaj ordonojn sur ĝi por ke la Izraelidoj observu la Dek Ordonojn.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eo" altLang="ko-KR" sz="2600">
                <a:solidFill>
                  <a:schemeClr val="tx1">
                    <a:lumMod val="65000"/>
                    <a:lumOff val="35000"/>
                  </a:schemeClr>
                </a:solidFill>
              </a:rPr>
              <a:t>"Dankon, Sinjoro, ke vi donis al ni la leĝojn."</a:t>
            </a:r>
          </a:p>
          <a:p>
            <a:r xmlns:a="http://schemas.openxmlformats.org/drawingml/2006/main">
              <a:rPr lang="eo" altLang="ko-KR" sz="2600">
                <a:solidFill>
                  <a:schemeClr val="tx1">
                    <a:lumMod val="65000"/>
                    <a:lumOff val="35000"/>
                  </a:schemeClr>
                </a:solidFill>
              </a:rPr>
              <a:t>Moseo pensis: "Mi savos kaj instruos ĉi tiujn altvalorajn Dek Ordonojn."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eo" altLang="ko-KR" sz="3200">
                <a:solidFill>
                  <a:schemeClr val="tx1">
                    <a:lumMod val="65000"/>
                    <a:lumOff val="35000"/>
                  </a:schemeClr>
                </a:solidFill>
              </a:rPr>
              <a:t>La Dek Ordonoj estas la altvaloraj regularoj, kiujn Dio donis por nia vivo.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Kiam ni obeos la leĝojn de Dio, Dio estos kontenta pri nia vivo.</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Dio donis al ni la leĝojn kaj la Dek Ordonojn.</a:t>
            </a:r>
          </a:p>
          <a:p>
            <a:endParaRPr lang="en-US" altLang="ko-KR" sz="3600">
              <a:solidFill>
                <a:schemeClr val="tx1">
                  <a:lumMod val="65000"/>
                  <a:lumOff val="35000"/>
                </a:schemeClr>
              </a:solidFill>
            </a:endParaRPr>
          </a:p>
          <a:p>
            <a:r xmlns:a="http://schemas.openxmlformats.org/drawingml/2006/main">
              <a:rPr lang="eo" altLang="ko-KR" sz="3600">
                <a:solidFill>
                  <a:schemeClr val="tx1">
                    <a:lumMod val="65000"/>
                    <a:lumOff val="35000"/>
                  </a:schemeClr>
                </a:solidFill>
              </a:rPr>
              <a:t>Dio lasis Sin koni al ni per ĉi tiuj leĝoj kaj ordonoj.</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eo" altLang="ko-KR" sz="3200">
                <a:solidFill>
                  <a:schemeClr val="tx1">
                    <a:lumMod val="65000"/>
                    <a:lumOff val="35000"/>
                  </a:schemeClr>
                </a:solidFill>
              </a:rPr>
              <a:t>Kie Dio skribis la Dek Ordonojn?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Ligna tablojdo</a:t>
            </a:r>
            <a:r xmlns:a="http://schemas.openxmlformats.org/drawingml/2006/main">
              <a:rPr lang="eo"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Koto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tablojdo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Papero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Ŝtona tabuleto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eo" altLang="en-US" sz="2800">
                <a:solidFill>
                  <a:srgbClr val="FF0000"/>
                </a:solidFill>
              </a:rPr>
              <a:t>④ </a:t>
            </a:r>
            <a:r xmlns:a="http://schemas.openxmlformats.org/drawingml/2006/main">
              <a:rPr lang="eo" altLang="ko-KR" sz="2800">
                <a:solidFill>
                  <a:srgbClr val="FF0000"/>
                </a:solidFill>
              </a:rPr>
              <a:t>Ŝtona tabuleto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Moseo estis tie kun la Eternulo kvardek tagojn kaj kvardek noktojn, ne manĝante</a:t>
            </a:r>
          </a:p>
          <a:p>
            <a:r xmlns:a="http://schemas.openxmlformats.org/drawingml/2006/main">
              <a:rPr lang="eo" altLang="ko-KR" sz="3600">
                <a:solidFill>
                  <a:schemeClr val="tx1">
                    <a:lumMod val="65000"/>
                    <a:lumOff val="35000"/>
                  </a:schemeClr>
                </a:solidFill>
              </a:rPr>
              <a:t>pano aŭ trinkakvo. Kaj li skribis sur la tabeloj la vortojn de la interligo, la Dek Ordonojn.</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eo" altLang="ko-KR" sz="2800">
                <a:solidFill>
                  <a:schemeClr val="tx1">
                    <a:lumMod val="65000"/>
                    <a:lumOff val="35000"/>
                  </a:schemeClr>
                </a:solidFill>
              </a:rPr>
              <a:t>Eliro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La Ora Bovido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Li prenis tion, kion ili donis al li, kaj faris el ĝi idolon fandita en la formo</a:t>
            </a:r>
          </a:p>
          <a:p>
            <a:r xmlns:a="http://schemas.openxmlformats.org/drawingml/2006/main">
              <a:rPr lang="eo" altLang="ko-KR" sz="3600">
                <a:solidFill>
                  <a:schemeClr val="bg1">
                    <a:lumMod val="50000"/>
                  </a:schemeClr>
                </a:solidFill>
              </a:rPr>
              <a:t>de bovido, formante ĝin per ilo. Kaj ili diris:Jen estas viaj dioj, ho Izrael, kiuj elkondukis vin el Egiptujo.</a:t>
            </a:r>
          </a:p>
          <a:p>
            <a:r xmlns:a="http://schemas.openxmlformats.org/drawingml/2006/main">
              <a:rPr lang="e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Kiam Moseo ne tiel longe malsupreniris de la Monto, ili sentis maltrankvilon. "Ni bezonas, ke nia dio gvidu nin anstataŭ Moseo."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eo" altLang="ko-KR" sz="2600">
                <a:solidFill>
                  <a:schemeClr val="tx1">
                    <a:lumMod val="65000"/>
                    <a:lumOff val="35000"/>
                  </a:schemeClr>
                </a:solidFill>
              </a:rPr>
              <a:t>Moseo revenis Egiptujon, por savi sian popolon, la Izraelidojn tenante la bastonon, kiun Dio donis al li.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Do, ili faris oran bovidon kaj adoris ĝin kiel sian dion por gvidi ilin.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kiu venis malsupren kun la Dek Ordonoj, tiom ekkoleris.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koleris kontraŭ ili furioze. “Mi detruos ilin. Tiam Mi faros vin granda popolo.”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600">
                <a:solidFill>
                  <a:schemeClr val="tx1">
                    <a:lumMod val="65000"/>
                    <a:lumOff val="35000"/>
                  </a:schemeClr>
                </a:solidFill>
              </a:rPr>
              <a:t>Sed, Moseo preĝis al Dio pardoni ilin serioze. Dio aŭdis la preĝon de Moseo kaj pardonis ilin.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La hodiaŭa</a:t>
            </a:r>
            <a:r xmlns:a="http://schemas.openxmlformats.org/drawingml/2006/main">
              <a:rPr lang="eo" altLang="en-US" sz="4000">
                <a:solidFill>
                  <a:srgbClr val="FF0000"/>
                </a:solidFill>
              </a:rPr>
              <a:t> </a:t>
            </a:r>
            <a:r xmlns:a="http://schemas.openxmlformats.org/drawingml/2006/main">
              <a:rPr lang="eo" altLang="ko-KR" sz="4000">
                <a:solidFill>
                  <a:srgbClr val="FF0000"/>
                </a:solidFill>
              </a:rPr>
              <a:t>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Kion Dio plej malamas, estas adori aliajn diojn anstataŭ Li.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Ne faru al vi idolon por iu ajn prezo.</a:t>
            </a:r>
          </a:p>
          <a:p>
            <a:pPr xmlns:a="http://schemas.openxmlformats.org/drawingml/2006/main" algn="ctr"/>
            <a:r xmlns:a="http://schemas.openxmlformats.org/drawingml/2006/main">
              <a:rPr lang="eo" altLang="ko-KR" sz="3600">
                <a:solidFill>
                  <a:schemeClr val="tx1">
                    <a:lumMod val="65000"/>
                    <a:lumOff val="35000"/>
                  </a:schemeClr>
                </a:solidFill>
              </a:rPr>
              <a:t>Kio ajn okazos, vi ne kliniĝu antaŭ ili kaj adoru ilin.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solidFill>
                  <a:srgbClr val="FF0000"/>
                </a:solidFill>
              </a:rPr>
              <a:t>Dio?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malamas idolon adorantan la plej anstataŭ Li.</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Kian idolon faris la Izraelidoj por fari pekojn?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Ora</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Aglo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Ora Bovido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Arĝenta Bovido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Arĝento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Aglo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② </a:t>
            </a:r>
            <a:r xmlns:a="http://schemas.openxmlformats.org/drawingml/2006/main">
              <a:rPr lang="eo" altLang="ko-KR" sz="2800">
                <a:solidFill>
                  <a:srgbClr val="FF0000"/>
                </a:solidFill>
              </a:rPr>
              <a:t>Ora Bovido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Li prenis tion, kion ili donis al li, kaj faris el ĝi idolon fandita en la formo</a:t>
            </a:r>
          </a:p>
          <a:p>
            <a:r xmlns:a="http://schemas.openxmlformats.org/drawingml/2006/main">
              <a:rPr lang="eo" altLang="ko-KR" sz="3600">
                <a:solidFill>
                  <a:schemeClr val="bg1">
                    <a:lumMod val="50000"/>
                  </a:schemeClr>
                </a:solidFill>
              </a:rPr>
              <a:t>de bovido, formante ĝin per ilo. Kaj ili diris:Jen estas viaj dioj, ho Izrael, kiuj elkondukis vin el Egiptujo.</a:t>
            </a:r>
          </a:p>
          <a:p>
            <a:r xmlns:a="http://schemas.openxmlformats.org/drawingml/2006/main">
              <a:rPr lang="eo"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Eliro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23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La Domo de Dio (Tabernaklo) en la Dezerto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En la tago, kiam la tabernaklo, la tabernaklo de atesto, estis starigita, la nubo ĝin kovris. De vespero ĝis mateno la nubo super la tabernaklo aspektis kiel fajro.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Nombroj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eo" altLang="ko-KR" sz="3200">
                <a:solidFill>
                  <a:schemeClr val="tx1">
                    <a:lumMod val="65000"/>
                    <a:lumOff val="35000"/>
                  </a:schemeClr>
                </a:solidFill>
              </a:rPr>
              <a:t>Dio vokis Moseon kiel estro de la Izraelidoj kiam li estis 80-jara.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La plano de Dio estas malsama ol la nia, sed Lia plano estas ĉiam perfekta.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Ni devas kredi, ke la plano de Dio estas perfekta kaj ni devas dependi de Li.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diris al Moseo, ke li faru la tabernaklon, la domon de 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rakontis ĉion pri la Tabernaklo-la formo de ĝi kaj ĉion, kio devus esti preta por ĝi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Kaj Dio lasis ilin scii kiel uzi ĉiun artikolon kiam ili adoras Dion en la Tabernaklo.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Moseo kaj la Izraelidoj faris la tabernaklon, la domon de Dio, laux la instruo de Dio.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600">
                <a:solidFill>
                  <a:schemeClr val="tx1">
                    <a:lumMod val="65000"/>
                    <a:lumOff val="35000"/>
                  </a:schemeClr>
                </a:solidFill>
              </a:rPr>
              <a:t>En la tago, kiam la tabernaklo estis starigita, kovris ĝin la nubo, kiu montris la gloron de Dio. La tabernaklo estis la signo, ke Dio estis kun la Izraelidoj.</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600">
                <a:solidFill>
                  <a:schemeClr val="tx1">
                    <a:lumMod val="65000"/>
                    <a:lumOff val="35000"/>
                  </a:schemeClr>
                </a:solidFill>
              </a:rPr>
              <a:t>Dio permesis al la Izraelidoj fari la tabernaklon, la domon de Dio, kaj vivis ilin kun la tabernaklo kiel ilia centro.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eo" altLang="ko-KR" sz="3600">
                <a:solidFill>
                  <a:schemeClr val="tx1">
                    <a:lumMod val="65000"/>
                    <a:lumOff val="35000"/>
                  </a:schemeClr>
                </a:solidFill>
              </a:rPr>
              <a:t>Ni devus vivi kun Dio kiel la centro de nia menso kaj vivo.</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solidFill>
                  <a:srgbClr val="FF0000"/>
                </a:solidFill>
              </a:rPr>
              <a:t>Dio?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vivas kun ni, iras kun ni, kondukas nin kaj parolas kun 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Kion Dio permesis al la Izraelidoj fari?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Ora Bovido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Dek Ordonoj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Palaco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La Tabernaklo-La Domo de Dio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④ </a:t>
            </a:r>
            <a:r xmlns:a="http://schemas.openxmlformats.org/drawingml/2006/main">
              <a:rPr lang="eo" altLang="ko-KR" sz="2800">
                <a:solidFill>
                  <a:srgbClr val="FF0000"/>
                </a:solidFill>
              </a:rPr>
              <a:t>La Tabernaklo-La Domo de Dio</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bg1">
                    <a:lumMod val="50000"/>
                  </a:schemeClr>
                </a:solidFill>
              </a:rPr>
              <a:t>En la tago, kiam la tabernaklo, la tabernaklo de atesto, estis starigita, la nubo ĝin kovris. De vespero ĝis mateno la nubo super la tabernaklo aspektis kiel fajro.</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Nombroj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b="1">
                <a:solidFill>
                  <a:schemeClr val="tx1">
                    <a:lumMod val="50000"/>
                    <a:lumOff val="50000"/>
                  </a:schemeClr>
                </a:solidFill>
              </a:rPr>
              <a:t>n-ro 24</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La</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vorto</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400"/>
              <a:t>Kolapsis Jeriĥo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eo" altLang="ko-KR" sz="3200"/>
              <a:t>Dio estas?</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eo" altLang="ko-KR" sz="3600">
                <a:solidFill>
                  <a:schemeClr val="tx1">
                    <a:lumMod val="65000"/>
                    <a:lumOff val="35000"/>
                  </a:schemeClr>
                </a:solidFill>
              </a:rPr>
              <a:t>Dio kondukas nin per Siaj perfektaj planoj. Ne estas eraroj en la planoj de Dio.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La sepan fojon, kiam la pastroj trumpetis, Josuo ordonis al la popolo: Kriu, ĉar la Eternulo donis al vi la urbon.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Josuo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La Izraelidoj volis iri en la promesitan landon. Sed Jeriĥo, kiu estis granda kastelo, baris ilian vojon.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Dio diris al Josuo, kiu estis la estro de ili, kiel detrui Jeriĥon.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La Izraelidoj ĉirkaŭiris la muron de Jeriĥo dum sep tagoj laŭ la instruo de 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Dum ili ĉirkaŭiris la muron dum ses tagoj, ĉiutage unufoje, Jeriĥo ne moviĝis eĉ unu colo.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En la sepa tago ili ĉirkaŭiris ĝin sep fojojn. Je la sepa fojo ĉirkaŭe, ili faris laŭtan krion, la muro falis malsupren.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solidFill>
                  <a:schemeClr val="tx1">
                    <a:lumMod val="65000"/>
                    <a:lumOff val="35000"/>
                  </a:schemeClr>
                </a:solidFill>
              </a:rPr>
              <a:t>La Izraelidoj ne povis detrui Jeriĥon per sia propra potenco. Sed Dio detruis Jeriĥon per Sia propra potenco por ili.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La Izraelidoj gajnis la venkon per obeado al Dio.</a:t>
            </a:r>
          </a:p>
          <a:p>
            <a:pPr xmlns:a="http://schemas.openxmlformats.org/drawingml/2006/main" algn="ctr"/>
            <a:r xmlns:a="http://schemas.openxmlformats.org/drawingml/2006/main">
              <a:rPr lang="eo" altLang="ko-KR" sz="3200">
                <a:solidFill>
                  <a:schemeClr val="tx1">
                    <a:lumMod val="65000"/>
                    <a:lumOff val="35000"/>
                  </a:schemeClr>
                </a:solidFill>
              </a:rPr>
              <a:t>Ni vivu nian vivon obee al Dio.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eo" altLang="ko-KR" sz="3200">
                <a:solidFill>
                  <a:schemeClr val="tx1">
                    <a:lumMod val="65000"/>
                    <a:lumOff val="35000"/>
                  </a:schemeClr>
                </a:solidFill>
              </a:rPr>
              <a:t>Ni danku Dion pro tio, ke ni venkis!</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3200"/>
              <a:t>Dio?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rgbClr val="C00000"/>
                </a:solidFill>
              </a:rPr>
              <a:t>Dio..</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Dio donas venkon por Sia popolo per Sia granda Potenco.</a:t>
            </a:r>
          </a:p>
          <a:p>
            <a:endParaRPr lang="en-US" altLang="ko-KR" sz="3600">
              <a:solidFill>
                <a:schemeClr val="tx1">
                  <a:lumMod val="65000"/>
                  <a:lumOff val="35000"/>
                </a:schemeClr>
              </a:solidFill>
            </a:endParaRPr>
          </a:p>
          <a:p>
            <a:r xmlns:a="http://schemas.openxmlformats.org/drawingml/2006/main">
              <a:rPr lang="eo" altLang="ko-KR" sz="3600">
                <a:solidFill>
                  <a:schemeClr val="tx1">
                    <a:lumMod val="65000"/>
                    <a:lumOff val="35000"/>
                  </a:schemeClr>
                </a:solidFill>
              </a:rPr>
              <a:t>Li estas Dio de Venko!</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Kion Dio ordonis al Josuo detrui Jeriĥon?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Ĵetu ŝtonojn kontraŭ Jeriĥon dum sep tagoj.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Preĝu dum sep tagoj por Jeriĥo.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Kantu laŭdojn por Jeriĥo dum sep tagoj.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2800">
                <a:solidFill>
                  <a:schemeClr val="tx1">
                    <a:lumMod val="65000"/>
                    <a:lumOff val="35000"/>
                  </a:schemeClr>
                </a:solidFill>
              </a:rPr>
              <a:t>④ Marŝu la muron de Jeriĥo dum sep tagoj kaj je</a:t>
            </a:r>
          </a:p>
          <a:p>
            <a:r xmlns:a="http://schemas.openxmlformats.org/drawingml/2006/main">
              <a:rPr lang="eo" altLang="ko-KR" sz="2800">
                <a:solidFill>
                  <a:schemeClr val="tx1">
                    <a:lumMod val="65000"/>
                    <a:lumOff val="35000"/>
                  </a:schemeClr>
                </a:solidFill>
              </a:rPr>
              <a:t>la lasta tago donu laŭtan krion.</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en-US" sz="2800">
                <a:solidFill>
                  <a:srgbClr val="FF0000"/>
                </a:solidFill>
              </a:rPr>
              <a:t>④ </a:t>
            </a:r>
            <a:r xmlns:a="http://schemas.openxmlformats.org/drawingml/2006/main">
              <a:rPr lang="eo" altLang="ko-KR" sz="2800">
                <a:solidFill>
                  <a:srgbClr val="FF0000"/>
                </a:solidFill>
              </a:rPr>
              <a:t>Marŝu la muron de Jeriĥo dum sep tagoj kaj je</a:t>
            </a:r>
          </a:p>
          <a:p>
            <a:r xmlns:a="http://schemas.openxmlformats.org/drawingml/2006/main">
              <a:rPr lang="eo" altLang="ko-KR" sz="2800">
                <a:solidFill>
                  <a:srgbClr val="FF0000"/>
                </a:solidFill>
              </a:rPr>
              <a:t>la lasta tago donu laŭtan krion.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eo" altLang="ko-KR" sz="3600">
                <a:solidFill>
                  <a:schemeClr val="tx1">
                    <a:lumMod val="65000"/>
                    <a:lumOff val="35000"/>
                  </a:schemeClr>
                </a:solidFill>
              </a:rPr>
              <a:t>La sepan fojon, kiam la pastroj trumpetis, Josuo ordonis al la popolo: Kriu, ĉar la Eternulo donis al vi la urbon.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eo" altLang="ko-KR" sz="2800">
                <a:solidFill>
                  <a:schemeClr val="tx1">
                    <a:lumMod val="65000"/>
                    <a:lumOff val="35000"/>
                  </a:schemeClr>
                </a:solidFill>
              </a:rPr>
              <a:t>Josuo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